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04" r:id="rId1"/>
  </p:sldMasterIdLst>
  <p:notesMasterIdLst>
    <p:notesMasterId r:id="rId12"/>
  </p:notesMasterIdLst>
  <p:sldIdLst>
    <p:sldId id="263" r:id="rId2"/>
    <p:sldId id="262" r:id="rId3"/>
    <p:sldId id="265" r:id="rId4"/>
    <p:sldId id="269" r:id="rId5"/>
    <p:sldId id="270" r:id="rId6"/>
    <p:sldId id="271" r:id="rId7"/>
    <p:sldId id="272" r:id="rId8"/>
    <p:sldId id="275" r:id="rId9"/>
    <p:sldId id="276" r:id="rId10"/>
    <p:sldId id="274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92" autoAdjust="0"/>
    <p:restoredTop sz="94522" autoAdjust="0"/>
  </p:normalViewPr>
  <p:slideViewPr>
    <p:cSldViewPr>
      <p:cViewPr varScale="1">
        <p:scale>
          <a:sx n="93" d="100"/>
          <a:sy n="93" d="100"/>
        </p:scale>
        <p:origin x="1416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8E321B-7C68-DC41-9942-F5EF91AF36E4}" type="datetimeFigureOut">
              <a:rPr lang="en-US" smtClean="0"/>
              <a:t>3/3/18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B71F0F-5231-5243-A944-CF19D5076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788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B71F0F-5231-5243-A944-CF19D5076C3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146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4437D-CA5B-2C44-98E6-BFAC1299A1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431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42B3E-8F99-5D43-83C5-818955DCA3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612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4D909-82A1-B542-96A5-3EFBBE2DAF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5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B07F5-96BC-5F45-B267-457ED4ED81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856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B50B6-7ACF-8D43-B372-F4DED1A97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702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76E22-9D6A-9349-9A17-CBA51AFD45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437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C2FF-A5D0-7645-8AEE-99F742CDF0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179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3A23-9FDF-B540-BBB8-67F44408B8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780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D2D8A-8834-294B-8A3C-C44A5D3BD5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028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52E12-CD1B-CD4A-8C01-D6FCFDD097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427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52E12-CD1B-CD4A-8C01-D6FCFDD097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1100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48177" y="3771174"/>
            <a:ext cx="5540814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52E12-CD1B-CD4A-8C01-D6FCFDD0974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284331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3124201"/>
            <a:ext cx="6620968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52E12-CD1B-CD4A-8C01-D6FCFDD097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3397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52E12-CD1B-CD4A-8C01-D6FCFDD097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225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52E12-CD1B-CD4A-8C01-D6FCFDD097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559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0B244-93F6-574D-869F-A06B261583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7100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C498A-A72C-9F40-9E09-DAFEE3A386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487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4000"/>
                </a:schemeClr>
              </a:gs>
              <a:gs pos="73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66000">
                <a:schemeClr val="accent1">
                  <a:lumMod val="60000"/>
                  <a:lumOff val="40000"/>
                  <a:alpha val="0"/>
                </a:schemeClr>
              </a:gs>
              <a:gs pos="31000">
                <a:schemeClr val="accent1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1000"/>
                </a:schemeClr>
              </a:gs>
              <a:gs pos="75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8000"/>
                </a:schemeClr>
              </a:gs>
              <a:gs pos="72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52E12-CD1B-CD4A-8C01-D6FCFDD097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0342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  <p:sldLayoutId id="2147483916" r:id="rId12"/>
    <p:sldLayoutId id="2147483917" r:id="rId13"/>
    <p:sldLayoutId id="2147483918" r:id="rId14"/>
    <p:sldLayoutId id="2147483919" r:id="rId15"/>
    <p:sldLayoutId id="2147483920" r:id="rId16"/>
    <p:sldLayoutId id="214748392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eg"/><Relationship Id="rId3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3.amazonaws.com/media.wbur.org/wordpress/11/files/2012/12/1205_newspapers-imag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" y="-2770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27" y="3962400"/>
            <a:ext cx="9144000" cy="2290703"/>
          </a:xfrm>
          <a:solidFill>
            <a:schemeClr val="tx2">
              <a:alpha val="46000"/>
            </a:schemeClr>
          </a:solidFill>
          <a:effectLst>
            <a:glow rad="63500">
              <a:srgbClr val="C00000">
                <a:alpha val="40000"/>
              </a:srgbClr>
            </a:glow>
          </a:effectLst>
        </p:spPr>
        <p:txBody>
          <a:bodyPr>
            <a:noAutofit/>
          </a:bodyPr>
          <a:lstStyle/>
          <a:p>
            <a:pPr algn="ctr"/>
            <a:r>
              <a:rPr lang="en-US" sz="5500" b="1" spc="5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nstantia" charset="0"/>
                <a:ea typeface="Constantia" charset="0"/>
                <a:cs typeface="Constantia" charset="0"/>
              </a:rPr>
              <a:t>Reporting &amp; Propaganda </a:t>
            </a:r>
            <a:br>
              <a:rPr lang="en-US" sz="5500" b="1" spc="5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nstantia" charset="0"/>
                <a:ea typeface="Constantia" charset="0"/>
                <a:cs typeface="Constantia" charset="0"/>
              </a:rPr>
            </a:br>
            <a:r>
              <a:rPr lang="en-US" sz="3500" b="1" spc="5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nstantia" charset="0"/>
                <a:ea typeface="Constantia" charset="0"/>
                <a:cs typeface="Constantia" charset="0"/>
              </a:rPr>
              <a:t>in the </a:t>
            </a:r>
            <a:r>
              <a:rPr lang="en-US" sz="5500" b="1" spc="5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nstantia" charset="0"/>
                <a:ea typeface="Constantia" charset="0"/>
                <a:cs typeface="Constantia" charset="0"/>
              </a:rPr>
              <a:t/>
            </a:r>
            <a:br>
              <a:rPr lang="en-US" sz="5500" b="1" spc="5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nstantia" charset="0"/>
                <a:ea typeface="Constantia" charset="0"/>
                <a:cs typeface="Constantia" charset="0"/>
              </a:rPr>
            </a:br>
            <a:r>
              <a:rPr lang="en-US" sz="5500" b="1" spc="5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nstantia" charset="0"/>
                <a:ea typeface="Constantia" charset="0"/>
                <a:cs typeface="Constantia" charset="0"/>
              </a:rPr>
              <a:t>American Revolution</a:t>
            </a:r>
            <a:endParaRPr lang="en-US" sz="5500" b="1" spc="50" dirty="0">
              <a:ln w="12700" cmpd="sng">
                <a:solidFill>
                  <a:srgbClr val="C00000"/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onstantia" charset="0"/>
              <a:ea typeface="Constantia" charset="0"/>
              <a:cs typeface="Constantia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8443" y="6337586"/>
            <a:ext cx="6620968" cy="408221"/>
          </a:xfrm>
          <a:solidFill>
            <a:schemeClr val="tx2">
              <a:alpha val="67000"/>
            </a:schemeClr>
          </a:solidFill>
        </p:spPr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Dr. Julia M Gossard, Utah State University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82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10" y="838200"/>
            <a:ext cx="8027614" cy="5143908"/>
          </a:xfrm>
        </p:spPr>
      </p:pic>
    </p:spTree>
    <p:extLst>
      <p:ext uri="{BB962C8B-B14F-4D97-AF65-F5344CB8AC3E}">
        <p14:creationId xmlns:p14="http://schemas.microsoft.com/office/powerpoint/2010/main" val="78912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05000" y="186459"/>
            <a:ext cx="8610600" cy="884237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nstantia" charset="0"/>
                <a:ea typeface="Constantia" charset="0"/>
                <a:cs typeface="Constantia" charset="0"/>
              </a:rPr>
              <a:t>Print Culture</a:t>
            </a:r>
            <a:endParaRPr lang="en-US" sz="4400" b="1" dirty="0">
              <a:solidFill>
                <a:schemeClr val="accent1">
                  <a:lumMod val="40000"/>
                  <a:lumOff val="60000"/>
                </a:schemeClr>
              </a:solidFill>
              <a:latin typeface="Constantia" charset="0"/>
              <a:ea typeface="Constantia" charset="0"/>
              <a:cs typeface="Constantia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75632" y="2707520"/>
            <a:ext cx="4419600" cy="1134269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onstantia" charset="0"/>
                <a:ea typeface="Constantia" charset="0"/>
                <a:cs typeface="Constantia" charset="0"/>
              </a:rPr>
              <a:t>1750 – 600 copies/week</a:t>
            </a:r>
          </a:p>
          <a:p>
            <a:r>
              <a:rPr lang="en-US" sz="2800" dirty="0" smtClean="0">
                <a:latin typeface="Constantia" charset="0"/>
                <a:ea typeface="Constantia" charset="0"/>
                <a:cs typeface="Constantia" charset="0"/>
              </a:rPr>
              <a:t>1770 – 1,500 copies/week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75632" y="1039812"/>
            <a:ext cx="5339368" cy="1712119"/>
          </a:xfrm>
        </p:spPr>
        <p:txBody>
          <a:bodyPr numCol="2">
            <a:noAutofit/>
          </a:bodyPr>
          <a:lstStyle/>
          <a:p>
            <a:r>
              <a:rPr lang="en-US" sz="2800" dirty="0" smtClean="0">
                <a:latin typeface="Constantia" charset="0"/>
                <a:ea typeface="Constantia" charset="0"/>
                <a:cs typeface="Constantia" charset="0"/>
              </a:rPr>
              <a:t>Books</a:t>
            </a:r>
          </a:p>
          <a:p>
            <a:r>
              <a:rPr lang="en-US" sz="2800" dirty="0" smtClean="0">
                <a:latin typeface="Constantia" charset="0"/>
                <a:ea typeface="Constantia" charset="0"/>
                <a:cs typeface="Constantia" charset="0"/>
              </a:rPr>
              <a:t>Newspapers</a:t>
            </a:r>
          </a:p>
          <a:p>
            <a:r>
              <a:rPr lang="en-US" sz="2800" dirty="0" smtClean="0">
                <a:latin typeface="Constantia" charset="0"/>
                <a:ea typeface="Constantia" charset="0"/>
                <a:cs typeface="Constantia" charset="0"/>
              </a:rPr>
              <a:t>Pamphlets</a:t>
            </a:r>
          </a:p>
          <a:p>
            <a:r>
              <a:rPr lang="en-US" sz="2800" dirty="0" smtClean="0">
                <a:latin typeface="Constantia" charset="0"/>
                <a:ea typeface="Constantia" charset="0"/>
                <a:cs typeface="Constantia" charset="0"/>
              </a:rPr>
              <a:t>Political Treatises</a:t>
            </a:r>
          </a:p>
          <a:p>
            <a:r>
              <a:rPr lang="en-US" sz="2800" dirty="0" smtClean="0">
                <a:latin typeface="Constantia" charset="0"/>
                <a:ea typeface="Constantia" charset="0"/>
                <a:cs typeface="Constantia" charset="0"/>
              </a:rPr>
              <a:t>Cartoons</a:t>
            </a:r>
          </a:p>
        </p:txBody>
      </p:sp>
      <p:pic>
        <p:nvPicPr>
          <p:cNvPr id="3" name="Picture 2" descr="ttps://www.gilderlehrman.org/sites/default/files/content-images/08719p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20778"/>
            <a:ext cx="2716948" cy="4048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74" b="-5556"/>
          <a:stretch/>
        </p:blipFill>
        <p:spPr>
          <a:xfrm>
            <a:off x="914400" y="3860767"/>
            <a:ext cx="63246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8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78382"/>
            <a:ext cx="4541227" cy="762000"/>
          </a:xfrm>
        </p:spPr>
        <p:txBody>
          <a:bodyPr/>
          <a:lstStyle/>
          <a:p>
            <a:r>
              <a:rPr lang="en-US" sz="48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nstantia" charset="0"/>
                <a:ea typeface="Constantia" charset="0"/>
                <a:cs typeface="Constantia" charset="0"/>
              </a:rPr>
              <a:t>Loyalist Papers</a:t>
            </a:r>
            <a:endParaRPr lang="en-US" sz="4800" b="1" dirty="0">
              <a:solidFill>
                <a:schemeClr val="accent1">
                  <a:lumMod val="40000"/>
                  <a:lumOff val="60000"/>
                </a:schemeClr>
              </a:solidFill>
              <a:latin typeface="Constantia" charset="0"/>
              <a:ea typeface="Constantia" charset="0"/>
              <a:cs typeface="Constantia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800600" y="3657600"/>
            <a:ext cx="4541227" cy="782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48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nstantia" charset="0"/>
                <a:ea typeface="Constantia" charset="0"/>
                <a:cs typeface="Constantia" charset="0"/>
              </a:rPr>
              <a:t>Patriot Papers</a:t>
            </a:r>
            <a:endParaRPr lang="en-US" sz="4800" b="1" dirty="0">
              <a:solidFill>
                <a:schemeClr val="accent1">
                  <a:lumMod val="40000"/>
                  <a:lumOff val="60000"/>
                </a:schemeClr>
              </a:solidFill>
              <a:latin typeface="Constantia" charset="0"/>
              <a:ea typeface="Constantia" charset="0"/>
              <a:cs typeface="Constantia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2326" y="4575463"/>
            <a:ext cx="3863487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onstantia" charset="0"/>
                <a:ea typeface="Constantia" charset="0"/>
                <a:cs typeface="Constantia" charset="0"/>
              </a:rPr>
              <a:t>28 in total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i="1" dirty="0">
                <a:latin typeface="Constantia" charset="0"/>
                <a:ea typeface="Constantia" charset="0"/>
                <a:cs typeface="Constantia" charset="0"/>
              </a:rPr>
              <a:t>Boston Chronicle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i="1" dirty="0">
                <a:latin typeface="Constantia" charset="0"/>
                <a:ea typeface="Constantia" charset="0"/>
                <a:cs typeface="Constantia" charset="0"/>
              </a:rPr>
              <a:t>Royal American Gazette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i="1" dirty="0">
                <a:latin typeface="Constantia" charset="0"/>
                <a:ea typeface="Constantia" charset="0"/>
                <a:cs typeface="Constantia" charset="0"/>
              </a:rPr>
              <a:t>Pennsylvania Evening Post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i="1" dirty="0">
                <a:latin typeface="Constantia" charset="0"/>
                <a:ea typeface="Constantia" charset="0"/>
                <a:cs typeface="Constantia" charset="0"/>
              </a:rPr>
              <a:t>London Chronicle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105400" y="4429990"/>
            <a:ext cx="355868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onstantia" charset="0"/>
                <a:ea typeface="Constantia" charset="0"/>
                <a:cs typeface="Constantia" charset="0"/>
              </a:rPr>
              <a:t>20 </a:t>
            </a:r>
            <a:r>
              <a:rPr lang="en-US" sz="2000" dirty="0">
                <a:latin typeface="Constantia" charset="0"/>
                <a:ea typeface="Constantia" charset="0"/>
                <a:cs typeface="Constantia" charset="0"/>
              </a:rPr>
              <a:t>in total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i="1" dirty="0" smtClean="0">
                <a:latin typeface="Constantia" charset="0"/>
                <a:ea typeface="Constantia" charset="0"/>
                <a:cs typeface="Constantia" charset="0"/>
              </a:rPr>
              <a:t>Boston Gazette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i="1" dirty="0" smtClean="0">
                <a:latin typeface="Constantia" charset="0"/>
                <a:ea typeface="Constantia" charset="0"/>
                <a:cs typeface="Constantia" charset="0"/>
              </a:rPr>
              <a:t>Essex Gazette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i="1" dirty="0" smtClean="0">
                <a:latin typeface="Constantia" charset="0"/>
                <a:ea typeface="Constantia" charset="0"/>
                <a:cs typeface="Constantia" charset="0"/>
              </a:rPr>
              <a:t>Pennsylvania Journal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i="1" dirty="0" smtClean="0">
                <a:latin typeface="Constantia" charset="0"/>
                <a:ea typeface="Constantia" charset="0"/>
                <a:cs typeface="Constantia" charset="0"/>
              </a:rPr>
              <a:t>Massachusetts Spy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i="1" dirty="0" smtClean="0">
                <a:latin typeface="Constantia" charset="0"/>
                <a:ea typeface="Constantia" charset="0"/>
                <a:cs typeface="Constantia" charset="0"/>
              </a:rPr>
              <a:t>New York Journal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i="1" dirty="0" smtClean="0">
                <a:latin typeface="Constantia" charset="0"/>
                <a:ea typeface="Constantia" charset="0"/>
                <a:cs typeface="Constantia" charset="0"/>
              </a:rPr>
              <a:t>Providence Gazette</a:t>
            </a:r>
          </a:p>
          <a:p>
            <a:endParaRPr lang="en-US" i="1" dirty="0">
              <a:latin typeface="Constantia" charset="0"/>
              <a:ea typeface="Constantia" charset="0"/>
              <a:cs typeface="Constantia" charset="0"/>
            </a:endParaRPr>
          </a:p>
          <a:p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679949" y="1696315"/>
            <a:ext cx="8850901" cy="1725100"/>
          </a:xfrm>
        </p:spPr>
        <p:txBody>
          <a:bodyPr numCol="2">
            <a:normAutofit/>
          </a:bodyPr>
          <a:lstStyle/>
          <a:p>
            <a:r>
              <a:rPr lang="en-US" b="1" dirty="0" smtClean="0"/>
              <a:t>Name calling</a:t>
            </a:r>
          </a:p>
          <a:p>
            <a:r>
              <a:rPr lang="en-US" b="1" dirty="0" smtClean="0"/>
              <a:t>Fear mongering</a:t>
            </a:r>
          </a:p>
          <a:p>
            <a:r>
              <a:rPr lang="en-US" b="1" dirty="0" smtClean="0"/>
              <a:t>Selectivity in sources</a:t>
            </a:r>
          </a:p>
          <a:p>
            <a:r>
              <a:rPr lang="en-US" b="1" dirty="0" smtClean="0"/>
              <a:t>Exaggeration</a:t>
            </a:r>
          </a:p>
          <a:p>
            <a:r>
              <a:rPr lang="en-US" b="1" dirty="0" smtClean="0"/>
              <a:t>Clear agenda</a:t>
            </a:r>
          </a:p>
          <a:p>
            <a:r>
              <a:rPr lang="en-US" b="1" dirty="0" smtClean="0"/>
              <a:t>Incomplete quotations</a:t>
            </a:r>
          </a:p>
          <a:p>
            <a:r>
              <a:rPr lang="en-US" b="1" dirty="0" smtClean="0"/>
              <a:t>Lack of context </a:t>
            </a:r>
          </a:p>
          <a:p>
            <a:r>
              <a:rPr lang="en-US" b="1" dirty="0" smtClean="0"/>
              <a:t>Sensationalism </a:t>
            </a:r>
            <a:endParaRPr lang="en-US" b="1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83108" y="152400"/>
            <a:ext cx="7239000" cy="18738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en-US" sz="48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nstantia" charset="0"/>
                <a:ea typeface="Constantia" charset="0"/>
                <a:cs typeface="Constantia" charset="0"/>
              </a:rPr>
              <a:t>Common </a:t>
            </a:r>
            <a:r>
              <a:rPr lang="en-US" sz="4800" b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nstantia" charset="0"/>
                <a:ea typeface="Constantia" charset="0"/>
                <a:cs typeface="Constantia" charset="0"/>
              </a:rPr>
              <a:t>Propaganda Tactics</a:t>
            </a:r>
            <a:endParaRPr lang="en-US" sz="4800" b="1" dirty="0">
              <a:solidFill>
                <a:schemeClr val="accent1">
                  <a:lumMod val="40000"/>
                  <a:lumOff val="60000"/>
                </a:schemeClr>
              </a:solidFill>
              <a:latin typeface="Constantia" charset="0"/>
              <a:ea typeface="Constantia" charset="0"/>
              <a:cs typeface="Constant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6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066800"/>
            <a:ext cx="4925658" cy="5410200"/>
          </a:xfrm>
        </p:spPr>
        <p:txBody>
          <a:bodyPr>
            <a:noAutofit/>
          </a:bodyPr>
          <a:lstStyle/>
          <a:p>
            <a:r>
              <a:rPr lang="en-US" sz="2400" dirty="0" smtClean="0"/>
              <a:t>One of most sensationalized events in revolutionary period</a:t>
            </a:r>
          </a:p>
          <a:p>
            <a:r>
              <a:rPr lang="en-US" sz="2400" dirty="0" smtClean="0"/>
              <a:t>March 5, 1770</a:t>
            </a:r>
          </a:p>
          <a:p>
            <a:r>
              <a:rPr lang="en-US" sz="2400" dirty="0" smtClean="0"/>
              <a:t>Skirmish between Bostonians and British soldiers</a:t>
            </a:r>
          </a:p>
          <a:p>
            <a:r>
              <a:rPr lang="en-US" sz="2400" dirty="0" smtClean="0"/>
              <a:t>British open fire into a crowd of 100-400 Bostonians, killing 3; injuring 2 who died; and severely injuring 12</a:t>
            </a:r>
          </a:p>
          <a:p>
            <a:r>
              <a:rPr lang="en-US" sz="2400" dirty="0" smtClean="0"/>
              <a:t>Fierce fight in Loyalist and Patriot newspapers over what “</a:t>
            </a:r>
            <a:r>
              <a:rPr lang="en-US" sz="2400" i="1" u="sng" dirty="0" smtClean="0"/>
              <a:t>really</a:t>
            </a:r>
            <a:r>
              <a:rPr lang="en-US" sz="2400" dirty="0" smtClean="0"/>
              <a:t>” happened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094509"/>
            <a:ext cx="4077369" cy="52578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752600" y="180109"/>
            <a:ext cx="6091626" cy="76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48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nstantia" charset="0"/>
                <a:ea typeface="Constantia" charset="0"/>
                <a:cs typeface="Constantia" charset="0"/>
              </a:rPr>
              <a:t>Boston Massacre</a:t>
            </a:r>
            <a:endParaRPr lang="en-US" sz="4800" b="1" dirty="0">
              <a:solidFill>
                <a:schemeClr val="accent1">
                  <a:lumMod val="40000"/>
                  <a:lumOff val="60000"/>
                </a:schemeClr>
              </a:solidFill>
              <a:latin typeface="Constantia" charset="0"/>
              <a:ea typeface="Constantia" charset="0"/>
              <a:cs typeface="Constant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1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2133600"/>
            <a:ext cx="2982300" cy="4195763"/>
          </a:xfrm>
        </p:spPr>
        <p:txBody>
          <a:bodyPr>
            <a:normAutofit/>
          </a:bodyPr>
          <a:lstStyle/>
          <a:p>
            <a:r>
              <a:rPr lang="en-US" sz="2800" b="1" i="1" dirty="0" smtClean="0"/>
              <a:t>Essex Gazette</a:t>
            </a:r>
          </a:p>
          <a:p>
            <a:r>
              <a:rPr lang="en-US" sz="2800" b="1" i="1" dirty="0" smtClean="0"/>
              <a:t>“A Short Narrative of the Horrid Massacre</a:t>
            </a:r>
            <a:r>
              <a:rPr lang="en-US" sz="2800" b="1" dirty="0" smtClean="0"/>
              <a:t>”</a:t>
            </a:r>
          </a:p>
          <a:p>
            <a:r>
              <a:rPr lang="en-US" sz="2800" b="1" dirty="0" smtClean="0"/>
              <a:t>March 20, 1770</a:t>
            </a:r>
            <a:endParaRPr lang="en-US" sz="2800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00286" y="854076"/>
            <a:ext cx="6832603" cy="5124452"/>
          </a:xfrm>
        </p:spPr>
      </p:pic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31141" y="304800"/>
            <a:ext cx="7055380" cy="7664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4800" b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nstantia" charset="0"/>
                <a:ea typeface="Constantia" charset="0"/>
                <a:cs typeface="Constantia" charset="0"/>
              </a:rPr>
              <a:t>Patriot </a:t>
            </a:r>
            <a:br>
              <a:rPr lang="en-US" sz="4800" b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nstantia" charset="0"/>
                <a:ea typeface="Constantia" charset="0"/>
                <a:cs typeface="Constantia" charset="0"/>
              </a:rPr>
            </a:br>
            <a:r>
              <a:rPr lang="en-US" sz="4800" b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nstantia" charset="0"/>
                <a:ea typeface="Constantia" charset="0"/>
                <a:cs typeface="Constantia" charset="0"/>
              </a:rPr>
              <a:t>Propaganda</a:t>
            </a:r>
            <a:endParaRPr lang="en-US" sz="4800" b="1" dirty="0">
              <a:solidFill>
                <a:schemeClr val="accent1">
                  <a:lumMod val="40000"/>
                  <a:lumOff val="60000"/>
                </a:schemeClr>
              </a:solidFill>
              <a:latin typeface="Constantia" charset="0"/>
              <a:ea typeface="Constantia" charset="0"/>
              <a:cs typeface="Constant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4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2133600"/>
            <a:ext cx="2982300" cy="4195763"/>
          </a:xfrm>
        </p:spPr>
        <p:txBody>
          <a:bodyPr>
            <a:normAutofit lnSpcReduction="10000"/>
          </a:bodyPr>
          <a:lstStyle/>
          <a:p>
            <a:r>
              <a:rPr lang="en-US" sz="2800" b="1" dirty="0" smtClean="0"/>
              <a:t>”The Bloody Massacre Perpetrated in King Street, Boston on March 5th, 1770 by a party of the 29</a:t>
            </a:r>
            <a:r>
              <a:rPr lang="en-US" sz="2800" b="1" baseline="30000" dirty="0" smtClean="0"/>
              <a:t>th </a:t>
            </a:r>
            <a:r>
              <a:rPr lang="en-US" sz="2800" b="1" dirty="0" smtClean="0"/>
              <a:t>Regiment”</a:t>
            </a:r>
            <a:endParaRPr lang="en-US" sz="2800" b="1" dirty="0"/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31141" y="304800"/>
            <a:ext cx="7055380" cy="7664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4800" b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nstantia" charset="0"/>
                <a:ea typeface="Constantia" charset="0"/>
                <a:cs typeface="Constantia" charset="0"/>
              </a:rPr>
              <a:t>Patriot </a:t>
            </a:r>
            <a:br>
              <a:rPr lang="en-US" sz="4800" b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nstantia" charset="0"/>
                <a:ea typeface="Constantia" charset="0"/>
                <a:cs typeface="Constantia" charset="0"/>
              </a:rPr>
            </a:br>
            <a:r>
              <a:rPr lang="en-US" sz="4800" b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nstantia" charset="0"/>
                <a:ea typeface="Constantia" charset="0"/>
                <a:cs typeface="Constantia" charset="0"/>
              </a:rPr>
              <a:t>Propaganda</a:t>
            </a:r>
            <a:endParaRPr lang="en-US" sz="4800" b="1" dirty="0">
              <a:solidFill>
                <a:schemeClr val="accent1">
                  <a:lumMod val="40000"/>
                  <a:lumOff val="60000"/>
                </a:schemeClr>
              </a:solidFill>
              <a:latin typeface="Constantia" charset="0"/>
              <a:ea typeface="Constantia" charset="0"/>
              <a:cs typeface="Constantia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026" y="6926"/>
            <a:ext cx="5431120" cy="700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25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05400" y="2133600"/>
            <a:ext cx="2982300" cy="4195763"/>
          </a:xfrm>
        </p:spPr>
        <p:txBody>
          <a:bodyPr>
            <a:normAutofit fontScale="92500" lnSpcReduction="10000"/>
          </a:bodyPr>
          <a:lstStyle/>
          <a:p>
            <a:r>
              <a:rPr lang="en-US" sz="2800" i="1" dirty="0" smtClean="0"/>
              <a:t>Boston Chronicle </a:t>
            </a:r>
            <a:r>
              <a:rPr lang="en-US" sz="2800" dirty="0" smtClean="0"/>
              <a:t>and </a:t>
            </a:r>
            <a:r>
              <a:rPr lang="en-US" sz="2800" i="1" dirty="0" smtClean="0"/>
              <a:t>London Chronicle</a:t>
            </a:r>
            <a:endParaRPr lang="en-US" sz="2800" dirty="0" smtClean="0"/>
          </a:p>
          <a:p>
            <a:r>
              <a:rPr lang="en-US" sz="2800" i="1" dirty="0" smtClean="0"/>
              <a:t>“</a:t>
            </a:r>
            <a:r>
              <a:rPr lang="en-US" sz="2800" dirty="0" smtClean="0"/>
              <a:t>A Fair Account of the Late, Unhappy Disturbance at Boston”</a:t>
            </a:r>
          </a:p>
          <a:p>
            <a:r>
              <a:rPr lang="en-US" sz="2800" dirty="0" smtClean="0"/>
              <a:t>March 17, 1770</a:t>
            </a:r>
            <a:endParaRPr lang="en-US" sz="2800" dirty="0"/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4724400" y="381000"/>
            <a:ext cx="7055380" cy="7664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48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nstantia" charset="0"/>
                <a:ea typeface="Constantia" charset="0"/>
                <a:cs typeface="Constantia" charset="0"/>
              </a:rPr>
              <a:t>Loyalist </a:t>
            </a:r>
            <a:br>
              <a:rPr lang="en-US" sz="48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nstantia" charset="0"/>
                <a:ea typeface="Constantia" charset="0"/>
                <a:cs typeface="Constantia" charset="0"/>
              </a:rPr>
            </a:br>
            <a:r>
              <a:rPr lang="en-US" sz="48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nstantia" charset="0"/>
                <a:ea typeface="Constantia" charset="0"/>
                <a:cs typeface="Constantia" charset="0"/>
              </a:rPr>
              <a:t>Propaganda</a:t>
            </a:r>
            <a:endParaRPr lang="en-US" sz="4800" b="1" dirty="0">
              <a:solidFill>
                <a:schemeClr val="accent1">
                  <a:lumMod val="40000"/>
                  <a:lumOff val="60000"/>
                </a:schemeClr>
              </a:solidFill>
              <a:latin typeface="Constantia" charset="0"/>
              <a:ea typeface="Constantia" charset="0"/>
              <a:cs typeface="Constantia" charset="0"/>
            </a:endParaRPr>
          </a:p>
        </p:txBody>
      </p:sp>
      <p:pic>
        <p:nvPicPr>
          <p:cNvPr id="6146" name="Picture 2" descr="https://www.masshist.org/database/images/fairacc_1_l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5" y="21390"/>
            <a:ext cx="4515437" cy="6836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18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077200" cy="1311275"/>
          </a:xfrm>
        </p:spPr>
        <p:txBody>
          <a:bodyPr/>
          <a:lstStyle/>
          <a:p>
            <a:r>
              <a:rPr lang="en-US" sz="48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nstantia" charset="0"/>
                <a:ea typeface="Constantia" charset="0"/>
                <a:cs typeface="Constantia" charset="0"/>
              </a:rPr>
              <a:t>Thomas Paine</a:t>
            </a:r>
            <a:endParaRPr lang="en-US" sz="4800" b="1" dirty="0">
              <a:solidFill>
                <a:schemeClr val="accent1">
                  <a:lumMod val="40000"/>
                  <a:lumOff val="60000"/>
                </a:schemeClr>
              </a:solidFill>
              <a:latin typeface="Constantia" charset="0"/>
              <a:ea typeface="Constantia" charset="0"/>
              <a:cs typeface="Constanti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447800"/>
            <a:ext cx="4191000" cy="4724400"/>
          </a:xfrm>
        </p:spPr>
        <p:txBody>
          <a:bodyPr>
            <a:noAutofit/>
          </a:bodyPr>
          <a:lstStyle/>
          <a:p>
            <a:r>
              <a:rPr lang="en-US" sz="2800" i="1" dirty="0" smtClean="0">
                <a:latin typeface="Constantia" charset="0"/>
                <a:ea typeface="Constantia" charset="0"/>
                <a:cs typeface="Constantia" charset="0"/>
              </a:rPr>
              <a:t>Common Sense </a:t>
            </a:r>
            <a:r>
              <a:rPr lang="en-US" sz="2800" dirty="0" smtClean="0">
                <a:latin typeface="Constantia" charset="0"/>
                <a:ea typeface="Constantia" charset="0"/>
                <a:cs typeface="Constantia" charset="0"/>
              </a:rPr>
              <a:t>(1776) </a:t>
            </a:r>
          </a:p>
          <a:p>
            <a:r>
              <a:rPr lang="en-US" sz="2800" dirty="0" smtClean="0">
                <a:latin typeface="Constantia" charset="0"/>
                <a:ea typeface="Constantia" charset="0"/>
                <a:cs typeface="Constantia" charset="0"/>
              </a:rPr>
              <a:t>120,000 copies sold in 10 months</a:t>
            </a:r>
          </a:p>
          <a:p>
            <a:r>
              <a:rPr lang="en-US" sz="2800" dirty="0" smtClean="0">
                <a:latin typeface="Constantia" charset="0"/>
                <a:ea typeface="Constantia" charset="0"/>
                <a:cs typeface="Constantia" charset="0"/>
              </a:rPr>
              <a:t>Serialized in all papers – both Loyalist and Patriot</a:t>
            </a:r>
            <a:endParaRPr lang="en-US" sz="2800" dirty="0" smtClean="0">
              <a:latin typeface="Constantia" charset="0"/>
              <a:ea typeface="Constantia" charset="0"/>
              <a:cs typeface="Constantia" charset="0"/>
            </a:endParaRPr>
          </a:p>
          <a:p>
            <a:r>
              <a:rPr lang="en-US" sz="2800" dirty="0" smtClean="0">
                <a:latin typeface="Constantia" charset="0"/>
                <a:ea typeface="Constantia" charset="0"/>
                <a:cs typeface="Constantia" charset="0"/>
              </a:rPr>
              <a:t>Advocated strongly for American independence from </a:t>
            </a:r>
            <a:r>
              <a:rPr lang="en-US" sz="2800" dirty="0" smtClean="0">
                <a:latin typeface="Constantia" charset="0"/>
                <a:ea typeface="Constantia" charset="0"/>
                <a:cs typeface="Constantia" charset="0"/>
              </a:rPr>
              <a:t>Britain</a:t>
            </a:r>
            <a:endParaRPr lang="en-US" sz="2800" dirty="0" smtClean="0">
              <a:latin typeface="Constantia" charset="0"/>
              <a:ea typeface="Constantia" charset="0"/>
              <a:cs typeface="Constantia" charset="0"/>
            </a:endParaRPr>
          </a:p>
        </p:txBody>
      </p:sp>
      <p:pic>
        <p:nvPicPr>
          <p:cNvPr id="7" name="Picture 6" descr="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0"/>
            <a:ext cx="3333750" cy="292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626" y="3000634"/>
            <a:ext cx="4352374" cy="3857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04898" y="-266699"/>
            <a:ext cx="7086601" cy="76200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21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tint val="100000"/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664</TotalTime>
  <Words>228</Words>
  <Application>Microsoft Macintosh PowerPoint</Application>
  <PresentationFormat>On-screen Show (4:3)</PresentationFormat>
  <Paragraphs>55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Constantia</vt:lpstr>
      <vt:lpstr>ＭＳ Ｐゴシック</vt:lpstr>
      <vt:lpstr>Wingdings 3</vt:lpstr>
      <vt:lpstr>Arial</vt:lpstr>
      <vt:lpstr>Ion</vt:lpstr>
      <vt:lpstr>Reporting &amp; Propaganda  in the  American Revolution</vt:lpstr>
      <vt:lpstr>PowerPoint Presentation</vt:lpstr>
      <vt:lpstr>Print Culture</vt:lpstr>
      <vt:lpstr>Loyalist Papers</vt:lpstr>
      <vt:lpstr>PowerPoint Presentation</vt:lpstr>
      <vt:lpstr>Patriot  Propaganda</vt:lpstr>
      <vt:lpstr>Patriot  Propaganda</vt:lpstr>
      <vt:lpstr>Loyalist  Propaganda</vt:lpstr>
      <vt:lpstr>Thomas Paine</vt:lpstr>
      <vt:lpstr>PowerPoint Presentation</vt:lpstr>
    </vt:vector>
  </TitlesOfParts>
  <Manager/>
  <Company>Microsoft Corporation</Company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Encyclopedia</dc:title>
  <dc:subject/>
  <dc:creator/>
  <cp:keywords/>
  <dc:description/>
  <cp:lastModifiedBy>Julia Gossard</cp:lastModifiedBy>
  <cp:revision>25</cp:revision>
  <cp:lastPrinted>1601-01-01T00:00:00Z</cp:lastPrinted>
  <dcterms:created xsi:type="dcterms:W3CDTF">1601-01-01T00:00:00Z</dcterms:created>
  <dcterms:modified xsi:type="dcterms:W3CDTF">2018-03-04T02:17:20Z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TC010721331033</vt:lpwstr>
  </property>
</Properties>
</file>